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2" r:id="rId3"/>
    <p:sldId id="370" r:id="rId4"/>
    <p:sldId id="361" r:id="rId5"/>
    <p:sldId id="372" r:id="rId6"/>
    <p:sldId id="373" r:id="rId7"/>
    <p:sldId id="342" r:id="rId8"/>
    <p:sldId id="377" r:id="rId9"/>
    <p:sldId id="376" r:id="rId10"/>
    <p:sldId id="375" r:id="rId11"/>
    <p:sldId id="374" r:id="rId12"/>
    <p:sldId id="378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2540" autoAdjust="0"/>
  </p:normalViewPr>
  <p:slideViewPr>
    <p:cSldViewPr>
      <p:cViewPr varScale="1">
        <p:scale>
          <a:sx n="121" d="100"/>
          <a:sy n="121" d="100"/>
        </p:scale>
        <p:origin x="13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7283F-6479-4F5E-A2AE-739DBEAEBEF9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28F2-078B-4ACC-8F1B-C8397DE344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565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Kjell Idar: </a:t>
            </a:r>
            <a:endParaRPr lang="nb-NO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b-NO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Dette er forslaget, drøftet i RLG</a:t>
            </a:r>
            <a:endParaRPr lang="nb-NO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28F2-078B-4ACC-8F1B-C8397DE3445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94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747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266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97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e 9"/>
          <p:cNvPicPr>
            <a:picLocks noChangeAspect="1"/>
          </p:cNvPicPr>
          <p:nvPr userDrawn="1"/>
        </p:nvPicPr>
        <p:blipFill>
          <a:blip r:embed="rId3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8" t="36958" r="43084" b="43045"/>
          <a:stretch>
            <a:fillRect/>
          </a:stretch>
        </p:blipFill>
        <p:spPr>
          <a:xfrm>
            <a:off x="4499992" y="2204864"/>
            <a:ext cx="4644008" cy="4653136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638049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75200" y="1988841"/>
            <a:ext cx="8229600" cy="413732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  <a:latin typeface="+mj-lt"/>
              </a:defRPr>
            </a:lvl2pPr>
            <a:lvl3pPr>
              <a:defRPr sz="2000">
                <a:solidFill>
                  <a:schemeClr val="tx2"/>
                </a:solidFill>
                <a:latin typeface="+mj-lt"/>
              </a:defRPr>
            </a:lvl3pPr>
            <a:lvl4pPr>
              <a:defRPr sz="2000">
                <a:solidFill>
                  <a:schemeClr val="tx2"/>
                </a:solidFill>
                <a:latin typeface="+mj-lt"/>
              </a:defRPr>
            </a:lvl4pPr>
            <a:lvl5pPr>
              <a:defRPr sz="2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5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5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75200" y="1988841"/>
            <a:ext cx="8229600" cy="413732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  <a:latin typeface="+mj-lt"/>
              </a:defRPr>
            </a:lvl2pPr>
            <a:lvl3pPr>
              <a:defRPr sz="2000">
                <a:solidFill>
                  <a:schemeClr val="tx2"/>
                </a:solidFill>
                <a:latin typeface="+mj-lt"/>
              </a:defRPr>
            </a:lvl3pPr>
            <a:lvl4pPr>
              <a:defRPr sz="2000">
                <a:solidFill>
                  <a:schemeClr val="tx2"/>
                </a:solidFill>
                <a:latin typeface="+mj-lt"/>
              </a:defRPr>
            </a:lvl4pPr>
            <a:lvl5pPr>
              <a:defRPr sz="2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5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134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75200" y="1988841"/>
            <a:ext cx="8229600" cy="413732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  <a:latin typeface="+mj-lt"/>
              </a:defRPr>
            </a:lvl2pPr>
            <a:lvl3pPr>
              <a:defRPr sz="2000">
                <a:solidFill>
                  <a:schemeClr val="tx2"/>
                </a:solidFill>
                <a:latin typeface="+mj-lt"/>
              </a:defRPr>
            </a:lvl3pPr>
            <a:lvl4pPr>
              <a:defRPr sz="2000">
                <a:solidFill>
                  <a:schemeClr val="tx2"/>
                </a:solidFill>
                <a:latin typeface="+mj-lt"/>
              </a:defRPr>
            </a:lvl4pPr>
            <a:lvl5pPr>
              <a:defRPr sz="2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5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8015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7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167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8841"/>
            <a:ext cx="4038600" cy="413732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8841"/>
            <a:ext cx="4038600" cy="413732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074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589" y="1844826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600" b="1"/>
            </a:lvl4pPr>
            <a:lvl5pPr marL="1828480" indent="0">
              <a:buNone/>
              <a:defRPr sz="1600" b="1"/>
            </a:lvl5pPr>
            <a:lvl6pPr marL="2285600" indent="0">
              <a:buNone/>
              <a:defRPr sz="1600" b="1"/>
            </a:lvl6pPr>
            <a:lvl7pPr marL="2742721" indent="0">
              <a:buNone/>
              <a:defRPr sz="1600" b="1"/>
            </a:lvl7pPr>
            <a:lvl8pPr marL="3199840" indent="0">
              <a:buNone/>
              <a:defRPr sz="1600" b="1"/>
            </a:lvl8pPr>
            <a:lvl9pPr marL="365696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589" y="2484587"/>
            <a:ext cx="4040188" cy="34143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13" y="1844826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600" b="1"/>
            </a:lvl4pPr>
            <a:lvl5pPr marL="1828480" indent="0">
              <a:buNone/>
              <a:defRPr sz="1600" b="1"/>
            </a:lvl5pPr>
            <a:lvl6pPr marL="2285600" indent="0">
              <a:buNone/>
              <a:defRPr sz="1600" b="1"/>
            </a:lvl6pPr>
            <a:lvl7pPr marL="2742721" indent="0">
              <a:buNone/>
              <a:defRPr sz="1600" b="1"/>
            </a:lvl7pPr>
            <a:lvl8pPr marL="3199840" indent="0">
              <a:buNone/>
              <a:defRPr sz="1600" b="1"/>
            </a:lvl8pPr>
            <a:lvl9pPr marL="365696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13" y="2484587"/>
            <a:ext cx="4041775" cy="34143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7252" y="5944530"/>
            <a:ext cx="2133600" cy="365125"/>
          </a:xfrm>
        </p:spPr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4254" y="5944530"/>
            <a:ext cx="2895600" cy="365125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13252" y="5944530"/>
            <a:ext cx="2133600" cy="365125"/>
          </a:xfrm>
        </p:spPr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440052" y="3282236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613601" y="5692944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457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48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475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73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3044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681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78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457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14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542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1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39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1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0" indent="0">
              <a:buNone/>
              <a:defRPr sz="2800"/>
            </a:lvl2pPr>
            <a:lvl3pPr marL="914240" indent="0">
              <a:buNone/>
              <a:defRPr sz="2400"/>
            </a:lvl3pPr>
            <a:lvl4pPr marL="1371360" indent="0">
              <a:buNone/>
              <a:defRPr sz="2000"/>
            </a:lvl4pPr>
            <a:lvl5pPr marL="1828480" indent="0">
              <a:buNone/>
              <a:defRPr sz="2000"/>
            </a:lvl5pPr>
            <a:lvl6pPr marL="2285600" indent="0">
              <a:buNone/>
              <a:defRPr sz="2000"/>
            </a:lvl6pPr>
            <a:lvl7pPr marL="2742721" indent="0">
              <a:buNone/>
              <a:defRPr sz="2000"/>
            </a:lvl7pPr>
            <a:lvl8pPr marL="3199840" indent="0">
              <a:buNone/>
              <a:defRPr sz="2000"/>
            </a:lvl8pPr>
            <a:lvl9pPr marL="365696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1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601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9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74638"/>
            <a:ext cx="6019800" cy="5851525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669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475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5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4044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ssholder for innhold 2"/>
          <p:cNvSpPr>
            <a:spLocks noGrp="1"/>
          </p:cNvSpPr>
          <p:nvPr>
            <p:ph idx="1"/>
          </p:nvPr>
        </p:nvSpPr>
        <p:spPr>
          <a:xfrm>
            <a:off x="493200" y="2060847"/>
            <a:ext cx="8229600" cy="4104000"/>
          </a:xfrm>
          <a:prstGeom prst="rect">
            <a:avLst/>
          </a:prstGeom>
        </p:spPr>
        <p:txBody>
          <a:bodyPr/>
          <a:lstStyle>
            <a:lvl1pPr>
              <a:defRPr sz="2000" baseline="0">
                <a:solidFill>
                  <a:srgbClr val="004C93"/>
                </a:solidFill>
                <a:latin typeface="Calibri" pitchFamily="34" charset="0"/>
              </a:defRPr>
            </a:lvl1pPr>
            <a:lvl2pPr>
              <a:defRPr sz="2000" baseline="0">
                <a:solidFill>
                  <a:srgbClr val="004C93"/>
                </a:solidFill>
                <a:latin typeface="Calibri" pitchFamily="34" charset="0"/>
              </a:defRPr>
            </a:lvl2pPr>
            <a:lvl3pPr>
              <a:defRPr sz="2000" baseline="0">
                <a:solidFill>
                  <a:srgbClr val="004C93"/>
                </a:solidFill>
                <a:latin typeface="Calibri" pitchFamily="34" charset="0"/>
              </a:defRPr>
            </a:lvl3pPr>
            <a:lvl4pPr>
              <a:defRPr sz="2000" baseline="0">
                <a:solidFill>
                  <a:srgbClr val="004C93"/>
                </a:solidFill>
                <a:latin typeface="Calibri" pitchFamily="34" charset="0"/>
              </a:defRPr>
            </a:lvl4pPr>
            <a:lvl5pPr>
              <a:defRPr sz="2000" baseline="0">
                <a:solidFill>
                  <a:srgbClr val="004C93"/>
                </a:solidFill>
                <a:latin typeface="Calibri" pitchFamily="34" charset="0"/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93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3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883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0453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6"/>
          <p:cNvPicPr>
            <a:picLocks noChangeAspect="1"/>
          </p:cNvPicPr>
          <p:nvPr userDrawn="1"/>
        </p:nvPicPr>
        <p:blipFill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0319"/>
          <a:stretch>
            <a:fillRect/>
          </a:stretch>
        </p:blipFill>
        <p:spPr>
          <a:xfrm>
            <a:off x="7380001" y="3694057"/>
            <a:ext cx="1764000" cy="3163944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pic="http://schemas.openxmlformats.org/drawingml/2006/picture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553550" y="6104765"/>
            <a:ext cx="1990725" cy="46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8841"/>
            <a:ext cx="4038600" cy="41373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8841"/>
            <a:ext cx="4038600" cy="41373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836712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85841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6093297"/>
            <a:ext cx="1107368" cy="51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63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607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162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07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33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477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22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9BB1E-300F-494B-BD6E-E4AB21A9D0A0}" type="datetimeFigureOut">
              <a:rPr lang="nb-NO" smtClean="0"/>
              <a:t>03.10.2018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1381-0895-41C3-9779-03FE35BE0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794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0"/>
            <a:endParaRPr lang="nb-NO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0"/>
            <a:r>
              <a:rPr lang="nb-NO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t>UNN Høst 2013</a:t>
            </a:r>
            <a:endParaRPr lang="nb-NO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40"/>
            <a:fld id="{AA1A0CF3-3C18-4C0D-9620-FB280050DC3C}" type="slidenum">
              <a:rPr lang="nb-NO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pPr defTabSz="914240"/>
              <a:t>‹#›</a:t>
            </a:fld>
            <a:endParaRPr lang="nb-NO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904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240" rtl="0" eaLnBrk="1" latinLnBrk="0" hangingPunct="1"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40" indent="-34284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819" indent="-285700" algn="l" defTabSz="91424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280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99921" indent="-228560" algn="l" defTabSz="91424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041" indent="-228560" algn="l" defTabSz="91424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16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1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1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/>
        </p:nvSpPr>
        <p:spPr>
          <a:xfrm>
            <a:off x="467544" y="1340768"/>
            <a:ext cx="79928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rgbClr val="000000"/>
                </a:solidFill>
                <a:latin typeface="Lucida Sans Unicode" pitchFamily="34" charset="0"/>
              </a:rPr>
              <a:t>Det store heltidsvalget</a:t>
            </a:r>
            <a:r>
              <a:rPr lang="nb-NO" sz="4800" dirty="0">
                <a:solidFill>
                  <a:srgbClr val="000000"/>
                </a:solidFill>
                <a:latin typeface="Lucida Sans Unicode" pitchFamily="34" charset="0"/>
              </a:rPr>
              <a:t/>
            </a:r>
            <a:br>
              <a:rPr lang="nb-NO" sz="4800" dirty="0">
                <a:solidFill>
                  <a:srgbClr val="000000"/>
                </a:solidFill>
                <a:latin typeface="Lucida Sans Unicode" pitchFamily="34" charset="0"/>
              </a:rPr>
            </a:br>
            <a:r>
              <a:rPr lang="nb-NO" sz="2800" dirty="0" smtClean="0">
                <a:solidFill>
                  <a:srgbClr val="000000"/>
                </a:solidFill>
                <a:latin typeface="Lucida Sans Unicode" pitchFamily="34" charset="0"/>
              </a:rPr>
              <a:t>Arbeidsmøte ledere og HR, 3.10.18</a:t>
            </a:r>
            <a:endParaRPr lang="nb-NO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 descr="C:\Users\villya.ADMIN\Pictures\Piktogrammer VVK\Utviklingskommun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77" y="181973"/>
            <a:ext cx="1261911" cy="111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3059832" y="3861048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555555"/>
                </a:solidFill>
                <a:latin typeface="Helvetica Neue"/>
              </a:rPr>
              <a:t>The only impossible journey is the one you never begin.</a:t>
            </a:r>
          </a:p>
          <a:p>
            <a:pPr algn="ctr"/>
            <a:r>
              <a:rPr lang="en-US" i="1" dirty="0">
                <a:solidFill>
                  <a:srgbClr val="555555"/>
                </a:solidFill>
                <a:latin typeface="Helvetica Neue"/>
              </a:rPr>
              <a:t>– Tony Robbins</a:t>
            </a:r>
            <a:endParaRPr lang="en-US" b="0" i="1" dirty="0">
              <a:solidFill>
                <a:srgbClr val="555555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273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 i grupper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772816"/>
            <a:ext cx="4632000" cy="348480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012160" y="1556792"/>
            <a:ext cx="259228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Fint om dere kan ha et blikk på hvordan samtalen i gruppa flyter eller fungerer. </a:t>
            </a:r>
            <a:r>
              <a:rPr lang="nb-NO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Er det enkeltstående meninger, eller utforsker man hverandres meninger mer i dybden?</a:t>
            </a:r>
            <a:endParaRPr lang="nb-NO" dirty="0"/>
          </a:p>
        </p:txBody>
      </p:sp>
      <p:sp>
        <p:nvSpPr>
          <p:cNvPr id="6" name="Pil opp 5"/>
          <p:cNvSpPr/>
          <p:nvPr/>
        </p:nvSpPr>
        <p:spPr>
          <a:xfrm rot="14910380">
            <a:off x="4860032" y="1916832"/>
            <a:ext cx="648072" cy="159838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803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møte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mtClean="0"/>
              <a:t>Prosess </a:t>
            </a:r>
            <a:r>
              <a:rPr lang="nb-NO" dirty="0"/>
              <a:t>– gangen i møtet:</a:t>
            </a:r>
          </a:p>
          <a:p>
            <a:pPr lvl="0"/>
            <a:r>
              <a:rPr lang="nb-NO" dirty="0"/>
              <a:t>Skaffe oversikt over utfordring/endringsbilde, avklare mandat/bestilling</a:t>
            </a:r>
          </a:p>
          <a:p>
            <a:pPr lvl="0"/>
            <a:r>
              <a:rPr lang="nb-NO" dirty="0"/>
              <a:t>Jobbe IGP – individuelt - grupper på 3 - plenum</a:t>
            </a:r>
          </a:p>
          <a:p>
            <a:pPr lvl="0"/>
            <a:r>
              <a:rPr lang="nb-NO" dirty="0"/>
              <a:t>Lage plakat – A3 (Kontinuerlig forbedring/LEAN-verktøy) </a:t>
            </a:r>
          </a:p>
          <a:p>
            <a:pPr lvl="0"/>
            <a:r>
              <a:rPr lang="nb-NO" dirty="0"/>
              <a:t>Avtale hva som skjer videre – neste møtepunkt – evaluering</a:t>
            </a:r>
          </a:p>
          <a:p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88370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Aktiviteter 2018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Statusrapport til politisk behandling</a:t>
            </a:r>
          </a:p>
          <a:p>
            <a:r>
              <a:rPr lang="nb-NO" dirty="0" smtClean="0"/>
              <a:t>Målsettinger</a:t>
            </a:r>
          </a:p>
          <a:p>
            <a:r>
              <a:rPr lang="nb-NO" dirty="0" smtClean="0"/>
              <a:t>Utforme tiltak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Utforske/utprøve løsninger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Jobbe med endringer/endringsprosesser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Legge grunnlaget for det videre arbeidet</a:t>
            </a:r>
          </a:p>
          <a:p>
            <a:r>
              <a:rPr lang="nb-NO" dirty="0" smtClean="0"/>
              <a:t>Dokumentere endringer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532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Målsetting: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nb-NO" sz="2800" dirty="0" smtClean="0"/>
          </a:p>
          <a:p>
            <a:pPr lvl="0"/>
            <a:endParaRPr lang="nb-NO" sz="2800" dirty="0"/>
          </a:p>
          <a:p>
            <a:pPr lvl="0"/>
            <a:r>
              <a:rPr lang="nb-NO" sz="2800" dirty="0" smtClean="0"/>
              <a:t>Vestvågøy kommune </a:t>
            </a:r>
            <a:r>
              <a:rPr lang="nb-NO" sz="2800" dirty="0"/>
              <a:t>skal være en heltidskommune, som tar brukeren med i utformingen av tjenestene, og hvor 100% stilling er hovedregelen, og ansatte har mulighet til å jobbe </a:t>
            </a:r>
            <a:r>
              <a:rPr lang="nb-NO" sz="2800" dirty="0" smtClean="0"/>
              <a:t>heltid</a:t>
            </a:r>
          </a:p>
        </p:txBody>
      </p:sp>
    </p:spTree>
    <p:extLst>
      <p:ext uri="{BB962C8B-B14F-4D97-AF65-F5344CB8AC3E}">
        <p14:creationId xmlns:p14="http://schemas.microsoft.com/office/powerpoint/2010/main" val="228980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Målsettinger, 4 år: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nb-NO" dirty="0" smtClean="0"/>
              <a:t>Utvikle en </a:t>
            </a:r>
            <a:r>
              <a:rPr lang="nb-NO" dirty="0"/>
              <a:t>sterk </a:t>
            </a:r>
            <a:r>
              <a:rPr lang="nb-NO" dirty="0" smtClean="0"/>
              <a:t>heltidskultur</a:t>
            </a:r>
          </a:p>
          <a:p>
            <a:pPr lvl="0"/>
            <a:r>
              <a:rPr lang="nb-NO" dirty="0" smtClean="0"/>
              <a:t>Redusere </a:t>
            </a:r>
            <a:r>
              <a:rPr lang="nb-NO" dirty="0"/>
              <a:t>omfanget av deltidsstillinger og vakante stillinger med minst 50</a:t>
            </a:r>
            <a:r>
              <a:rPr lang="nb-NO" dirty="0" smtClean="0"/>
              <a:t>%</a:t>
            </a:r>
          </a:p>
          <a:p>
            <a:pPr lvl="0"/>
            <a:r>
              <a:rPr lang="nb-NO" dirty="0" smtClean="0"/>
              <a:t>Øke gjennomsnittlig </a:t>
            </a:r>
            <a:r>
              <a:rPr lang="nb-NO" dirty="0"/>
              <a:t>stillingsprosent </a:t>
            </a:r>
            <a:r>
              <a:rPr lang="nb-NO" dirty="0" smtClean="0"/>
              <a:t>til </a:t>
            </a:r>
            <a:r>
              <a:rPr lang="nb-NO" dirty="0"/>
              <a:t>minst 80% </a:t>
            </a:r>
            <a:r>
              <a:rPr lang="nb-NO" dirty="0" smtClean="0"/>
              <a:t>stilling</a:t>
            </a:r>
          </a:p>
          <a:p>
            <a:pPr lvl="0"/>
            <a:r>
              <a:rPr lang="nb-NO" dirty="0" smtClean="0"/>
              <a:t>Redusere </a:t>
            </a:r>
            <a:r>
              <a:rPr lang="nb-NO" dirty="0"/>
              <a:t>omfanget av variabel drift med minst 50</a:t>
            </a:r>
            <a:r>
              <a:rPr lang="nb-NO" dirty="0" smtClean="0"/>
              <a:t>%</a:t>
            </a:r>
          </a:p>
          <a:p>
            <a:pPr lvl="0"/>
            <a:r>
              <a:rPr lang="nb-NO" dirty="0" smtClean="0"/>
              <a:t>Ivareta lærlinger, gis </a:t>
            </a:r>
            <a:r>
              <a:rPr lang="nb-NO" dirty="0"/>
              <a:t>tilbud om full stilling ved endt </a:t>
            </a:r>
            <a:r>
              <a:rPr lang="nb-NO" dirty="0" smtClean="0"/>
              <a:t>lærlingetid, eller minst 80% (kvalifisert/skikket og ledig stilling forutsettes)</a:t>
            </a:r>
            <a:endParaRPr lang="nb-NO" sz="2800" dirty="0" smtClean="0"/>
          </a:p>
        </p:txBody>
      </p:sp>
    </p:spTree>
    <p:extLst>
      <p:ext uri="{BB962C8B-B14F-4D97-AF65-F5344CB8AC3E}">
        <p14:creationId xmlns:p14="http://schemas.microsoft.com/office/powerpoint/2010/main" val="420822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Ståsted pr september 2018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nb-NO" sz="2800" dirty="0"/>
              <a:t>Ledere og </a:t>
            </a:r>
            <a:r>
              <a:rPr lang="nb-NO" sz="2800" dirty="0" smtClean="0"/>
              <a:t>HR-rådgivere </a:t>
            </a:r>
            <a:r>
              <a:rPr lang="nb-NO" sz="2800" dirty="0"/>
              <a:t>har ikke jobbet i lag med forståelsen av heltid, rekruttering, endringer i form av ny HTA, vedtak i heltidssatsingen, lokal heltidserklæring. </a:t>
            </a:r>
            <a:endParaRPr lang="nb-NO" sz="2800" dirty="0"/>
          </a:p>
          <a:p>
            <a:pPr lvl="0"/>
            <a:r>
              <a:rPr lang="nb-NO" sz="2800" dirty="0" smtClean="0"/>
              <a:t>En har derfor ikke en felles forståelse/plattform for det videre arbeidet</a:t>
            </a:r>
          </a:p>
          <a:p>
            <a:pPr lvl="1"/>
            <a:r>
              <a:rPr lang="nb-NO" sz="2400" dirty="0" smtClean="0"/>
              <a:t>Hva betyr endringene?</a:t>
            </a:r>
          </a:p>
          <a:p>
            <a:pPr lvl="1"/>
            <a:r>
              <a:rPr lang="nb-NO" sz="2400" dirty="0" smtClean="0"/>
              <a:t>Hva betyr det for oss/meg/min gruppe?</a:t>
            </a:r>
          </a:p>
          <a:p>
            <a:pPr lvl="1"/>
            <a:r>
              <a:rPr lang="nb-NO" sz="2400" dirty="0" smtClean="0"/>
              <a:t>Hva betyr det for samhandling med andre?</a:t>
            </a:r>
          </a:p>
          <a:p>
            <a:pPr lvl="1"/>
            <a:r>
              <a:rPr lang="nb-NO" sz="2400" dirty="0" smtClean="0"/>
              <a:t>Når, hvordan, hvem er ikke avklart?</a:t>
            </a: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720724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Bilderesultat for tajfel and turner"/>
          <p:cNvSpPr>
            <a:spLocks noChangeAspect="1" noChangeArrowheads="1"/>
          </p:cNvSpPr>
          <p:nvPr/>
        </p:nvSpPr>
        <p:spPr bwMode="auto">
          <a:xfrm>
            <a:off x="0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052736"/>
            <a:ext cx="6696744" cy="429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Endringer og endringsprosesser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For at endring skal skje, forutsetter det at det er skapt ei mening og en kontekst. </a:t>
            </a:r>
          </a:p>
          <a:p>
            <a:r>
              <a:rPr lang="nb-NO" sz="2400" dirty="0" smtClean="0"/>
              <a:t>Begrunnelsen må til en viss grad være akseptert av den enkelte ansatte </a:t>
            </a:r>
          </a:p>
          <a:p>
            <a:r>
              <a:rPr lang="nb-NO" sz="2400" dirty="0" smtClean="0"/>
              <a:t>Det man skal endre til må være etterspurt av ledergruppa.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Man må skape en forståelse for det som skal gjøres (annerledes) </a:t>
            </a: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05406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møte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Agenda for møtet:</a:t>
            </a:r>
          </a:p>
          <a:p>
            <a:pPr lvl="0"/>
            <a:r>
              <a:rPr lang="nb-NO" dirty="0"/>
              <a:t>Refleksjon over praksis – hvordan gjøres det i dag?</a:t>
            </a:r>
          </a:p>
          <a:p>
            <a:pPr lvl="0"/>
            <a:r>
              <a:rPr lang="nb-NO" dirty="0"/>
              <a:t>Synspunkter på «den nye tid»– hvilke utfordringer kan man se?</a:t>
            </a:r>
          </a:p>
          <a:p>
            <a:pPr lvl="0"/>
            <a:r>
              <a:rPr lang="nb-NO" dirty="0"/>
              <a:t>Hvordan begynne - hva må gjøres først?</a:t>
            </a:r>
          </a:p>
          <a:p>
            <a:pPr marL="0" indent="0">
              <a:buNone/>
            </a:pPr>
            <a:endParaRPr lang="nb-NO" dirty="0"/>
          </a:p>
          <a:p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66359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nb-NO" dirty="0" smtClean="0"/>
              <a:t>Arbeidsform i dette møtet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0" y="1340768"/>
            <a:ext cx="3394720" cy="4525963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Slik gjør vi det nå: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Formidle hensikt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err="1" smtClean="0"/>
              <a:t>Samskaping</a:t>
            </a:r>
            <a:r>
              <a:rPr lang="nb-NO" sz="2400" dirty="0" smtClean="0"/>
              <a:t> i prosess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Plakat</a:t>
            </a:r>
          </a:p>
          <a:p>
            <a:pPr marL="457200" indent="-457200">
              <a:buFont typeface="+mj-lt"/>
              <a:buAutoNum type="arabicPeriod"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Dialog og refleksjon er viktig</a:t>
            </a:r>
          </a:p>
          <a:p>
            <a:pPr marL="0" indent="0">
              <a:buNone/>
            </a:pPr>
            <a:r>
              <a:rPr lang="nb-NO" sz="2400" dirty="0" smtClean="0"/>
              <a:t>Det som sies, er viktig </a:t>
            </a:r>
          </a:p>
          <a:p>
            <a:pPr marL="0" indent="0">
              <a:buNone/>
            </a:pPr>
            <a:r>
              <a:rPr lang="nb-NO" sz="2400" dirty="0" smtClean="0"/>
              <a:t>Avklaringer mellom møter, basert på innspill, uforpliktende</a:t>
            </a:r>
            <a:endParaRPr lang="nb-NO" sz="2400" dirty="0" smtClean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691952" y="1340768"/>
            <a:ext cx="33947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 smtClean="0"/>
              <a:t>Slik gjør vi det ellers: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Formidle fakta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Diskusjon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Referat</a:t>
            </a:r>
          </a:p>
          <a:p>
            <a:pPr marL="457200" indent="-457200">
              <a:buFont typeface="+mj-lt"/>
              <a:buAutoNum type="arabicPeriod"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Tid er viktig, krav om å bli ferdig, resultat</a:t>
            </a:r>
          </a:p>
          <a:p>
            <a:pPr marL="0" indent="0">
              <a:buNone/>
            </a:pPr>
            <a:r>
              <a:rPr lang="nb-NO" sz="2400" dirty="0" smtClean="0"/>
              <a:t>Struktur, hvem er hva, er viktig</a:t>
            </a:r>
          </a:p>
          <a:p>
            <a:pPr marL="0" indent="0">
              <a:buNone/>
            </a:pPr>
            <a:r>
              <a:rPr lang="nb-NO" sz="2400" dirty="0" smtClean="0"/>
              <a:t>Avklaringer i møtet, ofte forpliktende</a:t>
            </a:r>
          </a:p>
          <a:p>
            <a:pPr marL="0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63257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455</Words>
  <Application>Microsoft Office PowerPoint</Application>
  <PresentationFormat>Skjermfremvisning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Helvetica Neue</vt:lpstr>
      <vt:lpstr>Lucida Sans Unicode</vt:lpstr>
      <vt:lpstr>Office-tema</vt:lpstr>
      <vt:lpstr>1_Custom Design</vt:lpstr>
      <vt:lpstr>PowerPoint-presentasjon</vt:lpstr>
      <vt:lpstr>Aktiviteter 2018</vt:lpstr>
      <vt:lpstr>Målsetting:</vt:lpstr>
      <vt:lpstr>Målsettinger, 4 år:</vt:lpstr>
      <vt:lpstr>Ståsted pr september 2018</vt:lpstr>
      <vt:lpstr>PowerPoint-presentasjon</vt:lpstr>
      <vt:lpstr>Endringer og endringsprosesser</vt:lpstr>
      <vt:lpstr>Dagens møte</vt:lpstr>
      <vt:lpstr>Arbeidsform i dette møtet</vt:lpstr>
      <vt:lpstr>Arbeid i grupper</vt:lpstr>
      <vt:lpstr>Dagens møte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Kristine Haugen Pedersen</dc:creator>
  <cp:lastModifiedBy>Cato Hansen</cp:lastModifiedBy>
  <cp:revision>219</cp:revision>
  <dcterms:created xsi:type="dcterms:W3CDTF">2017-08-16T10:48:29Z</dcterms:created>
  <dcterms:modified xsi:type="dcterms:W3CDTF">2018-10-03T10:59:51Z</dcterms:modified>
</cp:coreProperties>
</file>